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CF018B-6A69-4D5F-BA8F-978D16BF1AAD}">
  <a:tblStyle styleId="{9DCF018B-6A69-4D5F-BA8F-978D16BF1A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4CE8015-58DF-40CF-96CB-40C9E7FE1F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59c2242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59c2242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59c2242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59c2242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53b194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53b194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43968c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43968c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853b194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853b194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cf0cbe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3cf0cbe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K and K x1 results in K x K kernel with dense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Refines segmentation near boundaries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cf0cbe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cf0cbe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afbd7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afbd7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53b194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853b194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53b194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53b194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ff078e1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ff078e1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43968c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43968c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53b1940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53b1940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59c224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59c224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59c224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59c224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ff078e19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2ff078e19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cf0cbe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cf0cbe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Simulation can democratize research in autonomous urban driving. It is also necessary for system verification, since some scenarios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are too dangerous to be staged in the physical world (e.g., a child running onto the road ahead of the car). It is convenient to use the carla simulator to get...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53b19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53b19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wide range of environmental conditions can be specified, including weather and time of day.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59c2242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59c2242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59c2242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59c2242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53b194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53b194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59c2242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59c2242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853b194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853b194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24.jp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543050"/>
            <a:ext cx="76881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Driving Scene Segmentation: </a:t>
            </a:r>
            <a:r>
              <a:rPr lang="en"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Lane Detection For Autonomous Car</a:t>
            </a:r>
            <a:endParaRPr sz="2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854701" y="3117750"/>
            <a:ext cx="5612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6: </a:t>
            </a:r>
            <a:r>
              <a:rPr lang="en"/>
              <a:t>Tejas Mahale, Chaoran Chen, </a:t>
            </a:r>
            <a:r>
              <a:rPr lang="en"/>
              <a:t>Wenhui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12" y="505925"/>
            <a:ext cx="1386190" cy="15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GCN and Adam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830075" y="4079675"/>
            <a:ext cx="421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 Fig 1: Classification network; B: Conventional segmentation network, mainly designed for localization; C: Our Global Convolutional Network.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4">
            <a:alphaModFix/>
          </a:blip>
          <a:srcRect b="23041" l="0" r="0" t="0"/>
          <a:stretch/>
        </p:blipFill>
        <p:spPr>
          <a:xfrm>
            <a:off x="918549" y="1953826"/>
            <a:ext cx="3849075" cy="202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175" y="2006250"/>
            <a:ext cx="3791424" cy="2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5418150" y="4111675"/>
            <a:ext cx="300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Fig 2: </a:t>
            </a:r>
            <a:r>
              <a:rPr lang="en" sz="1200">
                <a:solidFill>
                  <a:srgbClr val="404040"/>
                </a:solidFill>
              </a:rPr>
              <a:t>ADAptive Moments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822950" y="1853850"/>
            <a:ext cx="7882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R</a:t>
            </a:r>
            <a:r>
              <a:rPr lang="en" sz="1200">
                <a:solidFill>
                  <a:srgbClr val="404040"/>
                </a:solidFill>
              </a:rPr>
              <a:t>eparameterize a deep network to reduce co-ordination of update across layers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952275" y="3839600"/>
            <a:ext cx="24039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Let H be a design matrix having activations in any layer for m examples in the mini-batch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99" y="2455650"/>
            <a:ext cx="3559275" cy="15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937775" y="3283425"/>
            <a:ext cx="1684500" cy="1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3642825" y="3834000"/>
            <a:ext cx="23403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µ is a vector with µj the column mean 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σ is a vector with σj the column standard deviation 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Hi,j is normalized by subtracting µj and dividing by σj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363" y="2358575"/>
            <a:ext cx="1547325" cy="9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6751" r="11616" t="0"/>
          <a:stretch/>
        </p:blipFill>
        <p:spPr>
          <a:xfrm>
            <a:off x="5905150" y="2358575"/>
            <a:ext cx="2791650" cy="15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6144000" y="4060200"/>
            <a:ext cx="300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 The new H allows convergence on extremely large datasets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7812" y="505925"/>
            <a:ext cx="1386190" cy="15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716600" y="1935200"/>
            <a:ext cx="76887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 (0, 30 degree) and shifting (Width = (0, 0.2), height = (0, 0.1))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50" y="2354164"/>
            <a:ext cx="1344800" cy="73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850" y="3354579"/>
            <a:ext cx="1344800" cy="73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400" y="2374301"/>
            <a:ext cx="1344800" cy="69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400" y="3309520"/>
            <a:ext cx="1389642" cy="73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7">
            <a:alphaModFix/>
          </a:blip>
          <a:srcRect b="0" l="0" r="0" t="19002"/>
          <a:stretch/>
        </p:blipFill>
        <p:spPr>
          <a:xfrm>
            <a:off x="4211774" y="2289875"/>
            <a:ext cx="4206374" cy="255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8">
            <a:alphaModFix/>
          </a:blip>
          <a:srcRect b="2678" l="9319" r="7844" t="2669"/>
          <a:stretch/>
        </p:blipFill>
        <p:spPr>
          <a:xfrm>
            <a:off x="7265325" y="514875"/>
            <a:ext cx="1878674" cy="10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</a:t>
            </a:r>
            <a:endParaRPr/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1412225" y="22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{B4CE8015-58DF-40CF-96CB-40C9E7FE1F65}</a:tableStyleId>
              </a:tblPr>
              <a:tblGrid>
                <a:gridCol w="2171800"/>
                <a:gridCol w="1889550"/>
              </a:tblGrid>
              <a:tr h="57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Training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2400 images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7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Validation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300 images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7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Testing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300 images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1790" r="-1789" t="0"/>
          <a:stretch/>
        </p:blipFill>
        <p:spPr>
          <a:xfrm>
            <a:off x="782900" y="2064825"/>
            <a:ext cx="2394783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100" y="2064825"/>
            <a:ext cx="2394775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975" y="2064825"/>
            <a:ext cx="2217282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900" y="3221400"/>
            <a:ext cx="2394775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8325" y="3221400"/>
            <a:ext cx="24375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850" y="3221400"/>
            <a:ext cx="221727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76200" y="4565000"/>
            <a:ext cx="9052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  <a:latin typeface="Lato"/>
                <a:ea typeface="Lato"/>
                <a:cs typeface="Lato"/>
                <a:sym typeface="Lato"/>
              </a:rPr>
              <a:t>The "semantic segmentation" camera classifies every object in the view by displaying it in a different color according to the object class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9">
            <a:alphaModFix/>
          </a:blip>
          <a:srcRect b="2678" l="9319" r="7844" t="2669"/>
          <a:stretch/>
        </p:blipFill>
        <p:spPr>
          <a:xfrm>
            <a:off x="7265325" y="514875"/>
            <a:ext cx="1878674" cy="10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: GCN and Boundary Refinement 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 = RMSE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174" y="1569263"/>
            <a:ext cx="2817025" cy="34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700" y="1988700"/>
            <a:ext cx="3012575" cy="29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199" y="507804"/>
            <a:ext cx="1771802" cy="9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Model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275" y="1631150"/>
            <a:ext cx="6365335" cy="2984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6365425" y="4698300"/>
            <a:ext cx="5859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050" y="4698300"/>
            <a:ext cx="628650" cy="4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976" y="4153199"/>
            <a:ext cx="3659024" cy="11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199" y="507804"/>
            <a:ext cx="1771802" cy="9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Mean Absolute Error: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Absolute pixel to pixel difference between two images(in our case ground truth image and predicted image)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Mean Square Error: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25" y="2614475"/>
            <a:ext cx="1662233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250" y="3463825"/>
            <a:ext cx="1505149" cy="4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graphicFrame>
        <p:nvGraphicFramePr>
          <p:cNvPr id="253" name="Google Shape;253;p30"/>
          <p:cNvGraphicFramePr/>
          <p:nvPr/>
        </p:nvGraphicFramePr>
        <p:xfrm>
          <a:off x="909725" y="22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{B4CE8015-58DF-40CF-96CB-40C9E7FE1F65}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</a:t>
                      </a:r>
                      <a:r>
                        <a:rPr b="1" lang="en"/>
                        <a:t>arameter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Filters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8, 16, 20, 32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199" y="507804"/>
            <a:ext cx="1771802" cy="9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graphicFrame>
        <p:nvGraphicFramePr>
          <p:cNvPr id="260" name="Google Shape;260;p31"/>
          <p:cNvGraphicFramePr/>
          <p:nvPr/>
        </p:nvGraphicFramePr>
        <p:xfrm>
          <a:off x="729425" y="1892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{B4CE8015-58DF-40CF-96CB-40C9E7FE1F65}</a:tableStyleId>
              </a:tblPr>
              <a:tblGrid>
                <a:gridCol w="1441375"/>
                <a:gridCol w="1475150"/>
                <a:gridCol w="1475150"/>
                <a:gridCol w="1475150"/>
                <a:gridCol w="1475150"/>
              </a:tblGrid>
              <a:tr h="403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Validation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61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 Square Error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Absolute Error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Minimum Square Error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Mean Absolute Error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1592.1951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13.3800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1443.7032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13.3908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192.1637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3.1369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337.5560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6.8221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102.3213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2.9696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119.4761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3.7389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 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74.0532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2.0202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89.0769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2.8999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 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42.7771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1.7011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61.4360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2.4999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025" y="544950"/>
            <a:ext cx="1131675" cy="1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896800"/>
            <a:ext cx="76887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The goal of this project is to conduct lane detection in case of quick steering scenario of AutoCars.</a:t>
            </a:r>
            <a:endParaRPr b="1"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800" y="2467050"/>
            <a:ext cx="3922851" cy="22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21518" l="32599" r="38802" t="3083"/>
          <a:stretch/>
        </p:blipFill>
        <p:spPr>
          <a:xfrm>
            <a:off x="8154400" y="513375"/>
            <a:ext cx="989601" cy="119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Results on Test data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68" name="Google Shape;268;p32"/>
          <p:cNvGraphicFramePr/>
          <p:nvPr/>
        </p:nvGraphicFramePr>
        <p:xfrm>
          <a:off x="901250" y="284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{B4CE8015-58DF-40CF-96CB-40C9E7FE1F65}</a:tableStyleId>
              </a:tblPr>
              <a:tblGrid>
                <a:gridCol w="2591450"/>
                <a:gridCol w="1217300"/>
              </a:tblGrid>
              <a:tr h="103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Minimum Square Error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57.5875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Mean Absolute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2.2104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00" y="1853850"/>
            <a:ext cx="5052950" cy="31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025" y="544950"/>
            <a:ext cx="1131675" cy="1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Original Image                                                                       Predicted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MSE  = 33.1541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MAE = 1.1523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1787725" cy="12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750" y="2078863"/>
            <a:ext cx="1787715" cy="11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025" y="544950"/>
            <a:ext cx="1131675" cy="1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58140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8875"/>
            <a:ext cx="3581401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025" y="544950"/>
            <a:ext cx="1131675" cy="1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729450" y="1405950"/>
            <a:ext cx="81354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Cordts, Marius, et al. “The cityscapes dataset for semantic urban scene understanding.” Proceedings of the IEEE Conference on Computer Vision and Pattern Recognition. 2016.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Geiger, Andreas, et al. “Vision meets robotics: The KITTI dataset.” The International Journal of Robotics Research 32.11 (2013): 1231-1237.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Wang, Panqu, et al. “Understanding convolution for semantic segmentation.” arXiv preprint arXiv:1702.08502 (2017).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Ilg, Eddy, et al. “FlowNet 2.0: Evolution of Optical Flow Estimation with Deep Networks.” IEEE Conference on Computer Vision and Pattern Recognition (CVPR). 2017.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 M. Everingham, A. S. M. Eslami, L. Van Gool, C. K. I. Williams, J. Winn, and A. Zisserman, “The Pascal Visual Object Classes challenge: A retrospective,” IJCV, vol. 111, iss. 1, 2014.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[6] Xu, Huazhe, et al. “End-to-end learning of driving models from large-scale video datasets.“IEEE Conference on Computer Vision and Pattern Recognition (CVPR). 2017.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[7] Neuhold, Gerhard, et al. “The mapillary vistas dataset for semantic understanding of street scenes.” Proceedings of the International Conference on Computer Vision (ICCV), Venice, Italy. 2017.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[8] Brostow, Gabriel J., Julien Fauqueur, and Roberto Cipolla. “Semantic object classes in video: A high-definition ground truth database.” Pattern Recognition Letters 30.2 (2009): 88-97.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[9] Oh, Sangmin, et al. “A large-scale benchmark dataset for event recognition in surveillance video.” Computer vision and pattern recognition (CVPR), 2011 IEEE conference on. IEEE, 2011.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[11] Sandipan Narote, Pradnya bhujbal, “A review of recent advances in lane detection and departure warning system” , Volumn 73, Jan 18 Pattern Recognition Elsevier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[12]  Ze Wang, Qiang Qiu. “LaneNet: Real-Time Lane Detection Networks for Autonomous Driving”, Computer Vision and Pattern Recognition arxiv.org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[10] Chao Peng, Gang Yu, “Large Kernel Matters-improving semantic segmentation”, CVPR 2017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Carla simulator dataset</a:t>
            </a:r>
            <a:endParaRPr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open-source simulator for autonomous driving research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,000 images along with semantic labels with resolution 600 x 800 x 3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650" y="2980437"/>
            <a:ext cx="2555351" cy="19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475" y="2980425"/>
            <a:ext cx="2717800" cy="19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21518" l="32599" r="38802" t="3083"/>
          <a:stretch/>
        </p:blipFill>
        <p:spPr>
          <a:xfrm>
            <a:off x="8154400" y="513375"/>
            <a:ext cx="989601" cy="119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Carla simulator dataset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 a car in urban conditions to get train images and corresponding encoded label images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Almost all types of  weather conditions and different time of day for the images.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325" y="3104770"/>
            <a:ext cx="2121174" cy="159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350" y="3079000"/>
            <a:ext cx="2121175" cy="15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725" y="3079000"/>
            <a:ext cx="2206196" cy="15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1518" l="32599" r="38802" t="3083"/>
          <a:stretch/>
        </p:blipFill>
        <p:spPr>
          <a:xfrm>
            <a:off x="8154400" y="513375"/>
            <a:ext cx="989601" cy="119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53275" y="1228300"/>
            <a:ext cx="808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r>
              <a:rPr lang="en"/>
              <a:t>s on Structured DL</a:t>
            </a:r>
            <a:r>
              <a:rPr b="0"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: Deep learning on graphs etc. 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50" y="1836500"/>
            <a:ext cx="6320025" cy="3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3010975" y="2850025"/>
            <a:ext cx="1504494" cy="1234440"/>
          </a:xfrm>
          <a:prstGeom prst="irregularSeal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1) Classification:</a:t>
            </a:r>
            <a:r>
              <a:rPr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object associated to a specific semantic concept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→ use label map with GCN; 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2) Localization: </a:t>
            </a:r>
            <a:r>
              <a:rPr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classification label for a pixel not aligned with score map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→use camera to world space projection;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3) Noisy Gradient Prediction:</a:t>
            </a:r>
            <a:endParaRPr b="1"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Batch Norm and Boundary Refinement, with optimization method of Adam. </a:t>
            </a:r>
            <a:endParaRPr sz="18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507819"/>
            <a:ext cx="2438400" cy="9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Cropping car hood and sky portion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600 x 800 x 3                                                                        360 x 800 x 3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23" y="2868773"/>
            <a:ext cx="2581825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975" y="3033875"/>
            <a:ext cx="27135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419" y="514675"/>
            <a:ext cx="1047575" cy="10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Decodify our depth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4" name="Google Shape;144;p20"/>
          <p:cNvGraphicFramePr/>
          <p:nvPr/>
        </p:nvGraphicFramePr>
        <p:xfrm>
          <a:off x="1832225" y="22068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CFCFC"/>
                </a:solidFill>
                <a:tableStyleId>{9DCF018B-6A69-4D5F-BA8F-978D16BF1AAD}</a:tableStyleId>
              </a:tblPr>
              <a:tblGrid>
                <a:gridCol w="1191300"/>
                <a:gridCol w="1203575"/>
                <a:gridCol w="1203575"/>
                <a:gridCol w="1203575"/>
                <a:gridCol w="1191300"/>
              </a:tblGrid>
              <a:tr h="365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int24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76200" marB="76200" marR="152400" marL="152400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00000000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00000000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00000000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min (near)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11111111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11111111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11111111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16777215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max (far)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0"/>
          <p:cNvSpPr txBox="1"/>
          <p:nvPr/>
        </p:nvSpPr>
        <p:spPr>
          <a:xfrm>
            <a:off x="897750" y="4023400"/>
            <a:ext cx="7348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62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To decodify our depth first we get the int24. 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 + G</a:t>
            </a:r>
            <a:r>
              <a:rPr b="1"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 + B</a:t>
            </a:r>
            <a:r>
              <a:rPr b="1"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b="1"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b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62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Then normalize it in the range [0, 1].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Ans / ( </a:t>
            </a:r>
            <a:r>
              <a:rPr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256*256*256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</a:t>
            </a:r>
            <a:b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62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And finally multiply for the units that we want to get. We have set the far plane at 1000 metres.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Ans * </a:t>
            </a:r>
            <a:r>
              <a:rPr b="1"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far</a:t>
            </a:r>
            <a:endParaRPr b="1"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419" y="514675"/>
            <a:ext cx="1047575" cy="10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419" y="514675"/>
            <a:ext cx="1047575" cy="104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>
            <a:stCxn id="153" idx="3"/>
          </p:cNvCxnSpPr>
          <p:nvPr/>
        </p:nvCxnSpPr>
        <p:spPr>
          <a:xfrm>
            <a:off x="5614022" y="3209423"/>
            <a:ext cx="1646400" cy="170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29450" y="2078875"/>
            <a:ext cx="6000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Encoded image to Segmented image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Every pixel of label image is red channel class label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Retained class labels with road and vehicle and converted them to green and blue respectively</a:t>
            </a:r>
            <a:endParaRPr sz="12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2629" l="-3750" r="3750" t="-2630"/>
          <a:stretch/>
        </p:blipFill>
        <p:spPr>
          <a:xfrm>
            <a:off x="3051459" y="3278800"/>
            <a:ext cx="1520541" cy="1130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025" y="3308917"/>
            <a:ext cx="1337250" cy="107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83" y="3346000"/>
            <a:ext cx="1337241" cy="99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21"/>
          <p:cNvGraphicFramePr/>
          <p:nvPr/>
        </p:nvGraphicFramePr>
        <p:xfrm>
          <a:off x="7210875" y="6028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CFCFC"/>
                </a:solidFill>
                <a:tableStyleId>{9DCF018B-6A69-4D5F-BA8F-978D16BF1AAD}</a:tableStyleId>
              </a:tblPr>
              <a:tblGrid>
                <a:gridCol w="693200"/>
                <a:gridCol w="1089300"/>
              </a:tblGrid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b="1"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Tag</a:t>
                      </a:r>
                      <a:endParaRPr b="1"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None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Buildings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Fences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Other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Pedestrians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Poles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RoadLines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Roads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Sidewalks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Vegetation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Vehicles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Walls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TrafficSigns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76200" marB="76200" marR="152400" marL="152400" anchor="ctr">
                    <a:lnL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  <p:sp>
        <p:nvSpPr>
          <p:cNvPr id="160" name="Google Shape;160;p21"/>
          <p:cNvSpPr/>
          <p:nvPr/>
        </p:nvSpPr>
        <p:spPr>
          <a:xfrm>
            <a:off x="2118725" y="3721600"/>
            <a:ext cx="796800" cy="23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0E0E3"/>
              </a:solidFill>
              <a:highlight>
                <a:srgbClr val="D0E0E3"/>
              </a:highlight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4694613" y="3650800"/>
            <a:ext cx="796800" cy="23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5120" y="3022136"/>
            <a:ext cx="998902" cy="37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>
            <a:stCxn id="153" idx="3"/>
          </p:cNvCxnSpPr>
          <p:nvPr/>
        </p:nvCxnSpPr>
        <p:spPr>
          <a:xfrm flipH="1" rot="10800000">
            <a:off x="5614022" y="606023"/>
            <a:ext cx="1635000" cy="260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7325325" y="3209413"/>
            <a:ext cx="242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/>
          <p:nvPr/>
        </p:nvCxnSpPr>
        <p:spPr>
          <a:xfrm>
            <a:off x="7345425" y="4112250"/>
            <a:ext cx="232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